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notesMasterIdLst>
    <p:notesMasterId r:id="rId28"/>
  </p:notesMasterIdLst>
  <p:sldIdLst>
    <p:sldId id="256" r:id="rId2"/>
    <p:sldId id="257" r:id="rId3"/>
    <p:sldId id="312" r:id="rId4"/>
    <p:sldId id="314" r:id="rId5"/>
    <p:sldId id="315" r:id="rId6"/>
    <p:sldId id="327" r:id="rId7"/>
    <p:sldId id="272" r:id="rId8"/>
    <p:sldId id="282" r:id="rId9"/>
    <p:sldId id="297" r:id="rId10"/>
    <p:sldId id="283" r:id="rId11"/>
    <p:sldId id="273" r:id="rId12"/>
    <p:sldId id="305" r:id="rId13"/>
    <p:sldId id="313" r:id="rId14"/>
    <p:sldId id="276" r:id="rId15"/>
    <p:sldId id="319" r:id="rId16"/>
    <p:sldId id="320" r:id="rId17"/>
    <p:sldId id="316" r:id="rId18"/>
    <p:sldId id="317" r:id="rId19"/>
    <p:sldId id="318" r:id="rId20"/>
    <p:sldId id="321" r:id="rId21"/>
    <p:sldId id="323" r:id="rId22"/>
    <p:sldId id="325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j" initials="k" lastIdx="1" clrIdx="0">
    <p:extLst>
      <p:ext uri="{19B8F6BF-5375-455C-9EA6-DF929625EA0E}">
        <p15:presenceInfo xmlns:p15="http://schemas.microsoft.com/office/powerpoint/2012/main" userId="kc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E0D9"/>
    <a:srgbClr val="E8F0ED"/>
    <a:srgbClr val="12345A"/>
    <a:srgbClr val="FF40FF"/>
    <a:srgbClr val="35D4EC"/>
    <a:srgbClr val="E8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0FDD3-C31E-8240-9A02-AF5E4D63B649}" type="datetimeFigureOut">
              <a:rPr kumimoji="1" lang="ko-KR" altLang="en-US" smtClean="0"/>
              <a:t>2018-01-02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459C-BBFC-9F4A-A7CC-FE8CAE43F3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4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cc.org/" TargetMode="External"/><Relationship Id="rId2" Type="http://schemas.openxmlformats.org/officeDocument/2006/relationships/hyperlink" Target="https://www.cer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marketplace.eclipse.org/content/eclipse-pde-plug-development-environmen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70" y="1350434"/>
            <a:ext cx="1044901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시큐어코딩 룰체커</a:t>
            </a:r>
            <a:b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</a:b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(rulechecker for secure coding)</a:t>
            </a:r>
            <a:endParaRPr lang="ko-KR" altLang="en-US" sz="6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E0AD8-2162-4DDA-BF7E-1F44E5003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669" y="455143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2015156011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김창진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공기석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2013156008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김병철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2015156024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윤성철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]</a:t>
            </a:r>
            <a:endParaRPr lang="ko-KR" alt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4" name="도넛[D] 3"/>
          <p:cNvSpPr/>
          <p:nvPr/>
        </p:nvSpPr>
        <p:spPr>
          <a:xfrm>
            <a:off x="947644" y="4104277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 flipH="1">
            <a:off x="-134911" y="5589452"/>
            <a:ext cx="1484383" cy="1156122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호 13"/>
          <p:cNvSpPr/>
          <p:nvPr/>
        </p:nvSpPr>
        <p:spPr>
          <a:xfrm rot="6754601">
            <a:off x="1515377" y="4846882"/>
            <a:ext cx="792480" cy="917395"/>
          </a:xfrm>
          <a:prstGeom prst="arc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2374" y="4257207"/>
            <a:ext cx="4347147" cy="1590351"/>
          </a:xfrm>
          <a:prstGeom prst="rect">
            <a:avLst/>
          </a:prstGeom>
          <a:noFill/>
          <a:ln w="762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8061F0-4BF1-4026-9A05-DC44FD42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6"/>
            <a:ext cx="12192000" cy="68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25939" y="1740925"/>
            <a:ext cx="264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초반단계에서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코드 분석을 통해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보안 약점을 캐치한다면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94" y="1316991"/>
            <a:ext cx="2864371" cy="2864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375358" y="51351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비용절감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9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D8FF99-D160-42F1-83C1-DD3000213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9" y="0"/>
            <a:ext cx="12161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0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75" y="325900"/>
            <a:ext cx="4318000" cy="723022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관련 연구 및 사례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10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83534"/>
              </p:ext>
            </p:extLst>
          </p:nvPr>
        </p:nvGraphicFramePr>
        <p:xfrm>
          <a:off x="1242009" y="1285907"/>
          <a:ext cx="9844497" cy="4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내용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차이점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55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Splint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미국 버지니아 대학에서 개발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소스 분석하는 정적분석 유틸리티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보안에 취약점과 실수를 검사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GNU </a:t>
                      </a: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일반 공중 허가에 따른 자유 소프트웨어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언어 지향적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Sparrow</a:t>
                      </a:r>
                      <a:endParaRPr lang="ko-KR" altLang="en-US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”Fasoo</a:t>
                      </a: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닷컴</a:t>
                      </a:r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”</a:t>
                      </a: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사에서 개발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검출된 이슈의 수정 가이드를 실제 코드를 이용하여 자동으로 보여준다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검출된 이슈의 발생 경로와 관련된 소스코드 내 정보를 이용하여 다양한 조건으로 검색을 수행</a:t>
                      </a: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Sparrow</a:t>
                      </a:r>
                      <a:r>
                        <a:rPr lang="ko-KR" altLang="en-US" sz="16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는 전문가 상용도구이기 때문에 비용의 문제 발생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967C002-DA6C-4C9E-A636-F351C626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" y="0"/>
            <a:ext cx="12159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6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153694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시스템 시나리오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111" y="37364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실행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2362" y="3770617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이클립스에서 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소스코드 작성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786" y="4967320"/>
            <a:ext cx="376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RuleChecker </a:t>
            </a: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0590" y="362216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설정한 문법 체크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0947" y="3736488"/>
            <a:ext cx="2404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보안 위반한 항목을 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콘솔에 표시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90" y="2066062"/>
            <a:ext cx="1501455" cy="1501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24" y="2348943"/>
            <a:ext cx="1340795" cy="1340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76" y="2271910"/>
            <a:ext cx="1248517" cy="124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7" y="2314814"/>
            <a:ext cx="1374924" cy="13749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7440" y="1492492"/>
            <a:ext cx="9013834" cy="42199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0463" y="1161803"/>
            <a:ext cx="2951851" cy="8542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5" name="Picture 4" descr="SWT - Drag Select &amp; Drag and Drop">
            <a:extLst>
              <a:ext uri="{FF2B5EF4-FFF2-40B4-BE49-F238E27FC236}">
                <a16:creationId xmlns:a16="http://schemas.microsoft.com/office/drawing/2014/main" id="{B59513C9-0F1D-49FD-8D79-B57262A2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41" y="1227746"/>
            <a:ext cx="2019530" cy="5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1365232" y="2945807"/>
            <a:ext cx="6922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651219" y="3090737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48905" y="1819381"/>
            <a:ext cx="2322767" cy="315071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7995885" y="3078554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11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BDD84D5-D1D5-4098-9729-99038F693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707"/>
            <a:ext cx="12192000" cy="68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6388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시스템 구성도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57429" y="1865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콘솔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32" y="2157252"/>
            <a:ext cx="1111127" cy="11111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914667" y="40443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31" y="2002565"/>
            <a:ext cx="1515038" cy="1515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71968" y="4229014"/>
            <a:ext cx="1434904" cy="144584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277425" y="16332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코드입력창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16364" y="3280666"/>
            <a:ext cx="1710835" cy="83562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91654" y="252814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코드입력</a:t>
            </a:r>
          </a:p>
        </p:txBody>
      </p:sp>
      <p:sp>
        <p:nvSpPr>
          <p:cNvPr id="37" name="텍스트 상자 36"/>
          <p:cNvSpPr txBox="1"/>
          <p:nvPr/>
        </p:nvSpPr>
        <p:spPr>
          <a:xfrm>
            <a:off x="5809933" y="5509894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코드 분석</a:t>
            </a:r>
            <a:endParaRPr kumimoji="1" lang="en-US" altLang="ko-KR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3432777" y="385968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Start Plugin</a:t>
            </a:r>
            <a:endParaRPr kumimoji="1" lang="ko-KR" altLang="en-US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6950444" y="3228953"/>
            <a:ext cx="1687120" cy="1049716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9916923" y="2389649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룰체크 </a:t>
            </a:r>
            <a:endParaRPr kumimoji="1" lang="en-US" altLang="ko-KR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결과출력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7114" y="1428681"/>
            <a:ext cx="10860258" cy="4747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507181" y="1287456"/>
            <a:ext cx="1503463" cy="350533"/>
          </a:xfrm>
          <a:prstGeom prst="rect">
            <a:avLst/>
          </a:prstGeom>
          <a:solidFill>
            <a:srgbClr val="F5F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507181" y="653789"/>
            <a:ext cx="1503463" cy="1503463"/>
          </a:xfrm>
          <a:prstGeom prst="ellipse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12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2228B70-D4CE-43F3-B724-1914780F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27"/>
            <a:ext cx="12192000" cy="68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환경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847948" y="1619576"/>
            <a:ext cx="5617243" cy="3893374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</a:p>
          <a:p>
            <a:r>
              <a:rPr kumimoji="1"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Github </a:t>
            </a:r>
            <a:r>
              <a:rPr kumimoji="1" lang="ko-KR" altLang="en-US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저장소</a:t>
            </a:r>
            <a:br>
              <a:rPr kumimoji="1"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</a:br>
            <a:r>
              <a:rPr kumimoji="1"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(https://github.com/sungchori/rulechecker)</a:t>
            </a:r>
          </a:p>
          <a:p>
            <a:endParaRPr kumimoji="1" lang="en-US" altLang="ko-KR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ko-KR" altLang="en-US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팀장 </a:t>
            </a:r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 </a:t>
            </a:r>
            <a:r>
              <a:rPr lang="ko-KR" altLang="en-US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김창진</a:t>
            </a:r>
            <a:endParaRPr lang="en-US" altLang="ko-KR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(ID dhgoak45@naver.com)</a:t>
            </a:r>
          </a:p>
          <a:p>
            <a:endParaRPr lang="en-US" altLang="ko-KR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ko-KR" altLang="en-US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윤성철</a:t>
            </a:r>
            <a:endParaRPr lang="en-US" altLang="ko-KR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(ID sungchul09@naver.com)</a:t>
            </a:r>
          </a:p>
          <a:p>
            <a:endParaRPr lang="en-US" altLang="ko-KR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ko-KR" altLang="en-US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김병철</a:t>
            </a:r>
            <a:endParaRPr lang="en-US" altLang="ko-KR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lang="en-US" altLang="ko-KR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(ID altorious153@gmail.com)</a:t>
            </a:r>
          </a:p>
          <a:p>
            <a:endParaRPr kumimoji="1" lang="ko-KR" altLang="en-US" sz="1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2114" y="1762427"/>
            <a:ext cx="3772186" cy="364715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altLang="ko-KR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OS : Window 10 64bit</a:t>
            </a:r>
          </a:p>
          <a:p>
            <a:pPr fontAlgn="base"/>
            <a:endParaRPr lang="en-US" altLang="ko-KR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개발언어 </a:t>
            </a:r>
            <a:r>
              <a:rPr lang="en-US" altLang="ko-KR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 Java</a:t>
            </a:r>
          </a:p>
          <a:p>
            <a:pPr fontAlgn="base"/>
            <a:endParaRPr lang="en-US" altLang="ko-KR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Eclipse oxygen</a:t>
            </a:r>
            <a:endParaRPr lang="ko-KR" altLang="en-US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fontAlgn="base"/>
            <a:endParaRPr lang="en-US" altLang="ko-KR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JavaCC 6.0</a:t>
            </a:r>
          </a:p>
          <a:p>
            <a:pPr fontAlgn="base"/>
            <a:endParaRPr lang="en-US" altLang="ko-KR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JDK 1.8</a:t>
            </a:r>
          </a:p>
          <a:p>
            <a:pPr fontAlgn="base"/>
            <a:endParaRPr lang="ko-KR" altLang="en-US" sz="2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95290" y="2146553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95290" y="2774702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5290" y="3402851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290" y="4031000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21124" y="200011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21124" y="282909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3121" y="369157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41707" y="452055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81EDC8-D311-48F7-9A5E-DFA46A474B4C}"/>
              </a:ext>
            </a:extLst>
          </p:cNvPr>
          <p:cNvSpPr/>
          <p:nvPr/>
        </p:nvSpPr>
        <p:spPr>
          <a:xfrm>
            <a:off x="1095290" y="4659149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13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9456F8-B7F8-40C1-923E-E9D43309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7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개요</a:t>
            </a:r>
            <a:b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</a:br>
            <a:endParaRPr lang="ko-KR" altLang="en-US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3520" y="1567989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 6.0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을 이용하여 룰체커 개발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45387" y="1567989"/>
            <a:ext cx="388133" cy="38813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463" y="2185949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453" y="3165799"/>
            <a:ext cx="3281921" cy="7154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5076" y="2611711"/>
            <a:ext cx="6243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자바전용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Compiler-Compiler</a:t>
            </a:r>
          </a:p>
          <a:p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원하는 문법을 검사해주는 코드를 작성하는 프로그램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C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기반 도구인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Lex/Yacc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와 달리 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자바언어 기반으로 비교적 쉽게 작성할 수 있다는 장점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오라클에서 개발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(BSD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라이센스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자유 소프트웨어저작권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)</a:t>
            </a:r>
            <a:endParaRPr kumimoji="1" lang="en-US" altLang="ko-KR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43D50-A9A8-4E2C-8D51-3E271E056028}"/>
              </a:ext>
            </a:extLst>
          </p:cNvPr>
          <p:cNvSpPr/>
          <p:nvPr/>
        </p:nvSpPr>
        <p:spPr>
          <a:xfrm>
            <a:off x="7866263" y="1762055"/>
            <a:ext cx="17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?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14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9314E9-35BC-49E1-832F-C0E570E7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개요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4393" y="2092522"/>
            <a:ext cx="5025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는 독립 코딩프로그램이지만 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 플러그인으로도 나와있다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-&gt;</a:t>
            </a:r>
            <a:r>
              <a:rPr kumimoji="1"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이클립스에서 개발하고 이클립스에 적용한다</a:t>
            </a:r>
            <a:r>
              <a:rPr kumimoji="1"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”</a:t>
            </a:r>
          </a:p>
          <a:p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플러그인을 실행시키면 문법을 만들 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   .jj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형식의 템플릿이 생성된다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라이브러리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, JavaCC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컴파일러가 존재한다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F90A72-A87F-42DA-8626-0816829A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5" y="1174778"/>
            <a:ext cx="6914348" cy="514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3A980F-7C80-48FC-A3D9-92C75572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9" y="178507"/>
            <a:ext cx="4667250" cy="17049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759112-99F4-4FE9-B6DE-258D5E57457B}"/>
              </a:ext>
            </a:extLst>
          </p:cNvPr>
          <p:cNvCxnSpPr>
            <a:cxnSpLocks/>
          </p:cNvCxnSpPr>
          <p:nvPr/>
        </p:nvCxnSpPr>
        <p:spPr>
          <a:xfrm flipV="1">
            <a:off x="3119761" y="426128"/>
            <a:ext cx="1961228" cy="10532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15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1CE683-F859-484B-BD84-E8EC6B20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67"/>
            <a:ext cx="12192000" cy="6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0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3520" y="1446334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에서 코드를 작성할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.jj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템플릿에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시큐어코딩 문법을 체크할 문법 코드를 작성한다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69776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순서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2CB584-9E91-4833-A37C-96CA30A901F3}"/>
              </a:ext>
            </a:extLst>
          </p:cNvPr>
          <p:cNvSpPr/>
          <p:nvPr/>
        </p:nvSpPr>
        <p:spPr>
          <a:xfrm>
            <a:off x="2666999" y="2677468"/>
            <a:ext cx="5381625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3DE79-6260-4DCC-BD4A-6334D13616FC}"/>
              </a:ext>
            </a:extLst>
          </p:cNvPr>
          <p:cNvSpPr txBox="1"/>
          <p:nvPr/>
        </p:nvSpPr>
        <p:spPr>
          <a:xfrm>
            <a:off x="3581132" y="4840767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파일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176B061-639E-4CA5-A879-CDC02FEC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14" y="3243352"/>
            <a:ext cx="1487159" cy="148715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044093-A8FE-4FB5-AFFF-E9DE0FE3B848}"/>
              </a:ext>
            </a:extLst>
          </p:cNvPr>
          <p:cNvCxnSpPr/>
          <p:nvPr/>
        </p:nvCxnSpPr>
        <p:spPr>
          <a:xfrm flipV="1">
            <a:off x="4895363" y="3986931"/>
            <a:ext cx="1063841" cy="83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ECA49471-812A-4344-90B6-0E0B6AE9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94" y="3243352"/>
            <a:ext cx="1487159" cy="1487159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9BF258C0-6659-4D71-B599-1B8E5B1D2BF6}"/>
              </a:ext>
            </a:extLst>
          </p:cNvPr>
          <p:cNvSpPr txBox="1"/>
          <p:nvPr/>
        </p:nvSpPr>
        <p:spPr>
          <a:xfrm>
            <a:off x="5959204" y="48407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문법 코드 작성</a:t>
            </a:r>
          </a:p>
        </p:txBody>
      </p:sp>
      <p:cxnSp>
        <p:nvCxnSpPr>
          <p:cNvPr id="53" name="직선 연결선[R] 18">
            <a:extLst>
              <a:ext uri="{FF2B5EF4-FFF2-40B4-BE49-F238E27FC236}">
                <a16:creationId xmlns:a16="http://schemas.microsoft.com/office/drawing/2014/main" id="{D25C13BC-CE88-445A-912A-62D36B0AC9A9}"/>
              </a:ext>
            </a:extLst>
          </p:cNvPr>
          <p:cNvCxnSpPr/>
          <p:nvPr/>
        </p:nvCxnSpPr>
        <p:spPr>
          <a:xfrm>
            <a:off x="6428935" y="3854548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19">
            <a:extLst>
              <a:ext uri="{FF2B5EF4-FFF2-40B4-BE49-F238E27FC236}">
                <a16:creationId xmlns:a16="http://schemas.microsoft.com/office/drawing/2014/main" id="{7DE4EDEC-B8B5-4F55-8A55-66233A109FA2}"/>
              </a:ext>
            </a:extLst>
          </p:cNvPr>
          <p:cNvCxnSpPr/>
          <p:nvPr/>
        </p:nvCxnSpPr>
        <p:spPr>
          <a:xfrm>
            <a:off x="6430526" y="3995300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20">
            <a:extLst>
              <a:ext uri="{FF2B5EF4-FFF2-40B4-BE49-F238E27FC236}">
                <a16:creationId xmlns:a16="http://schemas.microsoft.com/office/drawing/2014/main" id="{F5C346CE-82EF-4F2A-90CB-4BD0EDB97745}"/>
              </a:ext>
            </a:extLst>
          </p:cNvPr>
          <p:cNvCxnSpPr/>
          <p:nvPr/>
        </p:nvCxnSpPr>
        <p:spPr>
          <a:xfrm>
            <a:off x="6428935" y="4119564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FDB411F4-09B5-4040-89C9-BCDA82D542C0}"/>
              </a:ext>
            </a:extLst>
          </p:cNvPr>
          <p:cNvCxnSpPr/>
          <p:nvPr/>
        </p:nvCxnSpPr>
        <p:spPr>
          <a:xfrm>
            <a:off x="6428935" y="4255381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029075" y="2318797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F52108-9029-4CF9-9473-02093CF4E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82" y="2406478"/>
            <a:ext cx="2486034" cy="541979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16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B8C776-2E44-42E9-A54C-FFF32CF3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0"/>
            <a:ext cx="12192000" cy="68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0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3520" y="1401999"/>
            <a:ext cx="765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작성한 템플릿을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컴파일을 하면 파서와 문법 분석기를 구현하는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7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개로 구성된 자바파일들로 변환된다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71624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순서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3520" y="2575097"/>
            <a:ext cx="8736037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9756" y="2316188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757" y="2328111"/>
            <a:ext cx="2486034" cy="541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6317" y="477809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파일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86" y="3211319"/>
            <a:ext cx="1487159" cy="148715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862155" y="3867855"/>
            <a:ext cx="231356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199604" y="3148908"/>
            <a:ext cx="3497843" cy="19985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4" y="3284491"/>
            <a:ext cx="1017355" cy="10173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86" y="3284049"/>
            <a:ext cx="1017355" cy="10173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89" y="3283607"/>
            <a:ext cx="1017355" cy="10173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92" y="3283607"/>
            <a:ext cx="1017355" cy="10173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2" y="4130953"/>
            <a:ext cx="1017355" cy="10173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4" y="4130511"/>
            <a:ext cx="1017355" cy="10173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7" y="4130069"/>
            <a:ext cx="1017355" cy="10173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7596" y="522166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룰체커 구성 파일들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1146" y="3978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변환</a:t>
            </a:r>
          </a:p>
        </p:txBody>
      </p:sp>
      <p:sp>
        <p:nvSpPr>
          <p:cNvPr id="25" name="두루마리 모양: 가로로 말림 24">
            <a:extLst>
              <a:ext uri="{FF2B5EF4-FFF2-40B4-BE49-F238E27FC236}">
                <a16:creationId xmlns:a16="http://schemas.microsoft.com/office/drawing/2014/main" id="{AC097859-8B1E-4F5A-AC5E-0E76BB9BDD19}"/>
              </a:ext>
            </a:extLst>
          </p:cNvPr>
          <p:cNvSpPr/>
          <p:nvPr/>
        </p:nvSpPr>
        <p:spPr>
          <a:xfrm>
            <a:off x="8726608" y="142492"/>
            <a:ext cx="2858668" cy="257031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-TokenMgError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-ParseException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-Token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-SimpleCharStream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-name(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작성파일 이름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)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-nameConstants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-nameTokenManager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17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127E02-9097-4F0D-B497-72656DCC1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7"/>
            <a:ext cx="12192000" cy="68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520" y="1282700"/>
            <a:ext cx="10256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이클립스의 기능인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PDE(Plug-in Development Environment)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을 이용하여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편집한 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Plugin.xml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파일을 이 자바파일들과 함께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jar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형식으로 패키징하여 내부 플러그인으로 제작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3.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4419600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순서</a:t>
            </a:r>
            <a:endParaRPr lang="ko-KR" altLang="en-US" sz="2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64227" y="3242685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3378269"/>
            <a:ext cx="653906" cy="653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3315" y="4625709"/>
            <a:ext cx="21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룰체커 구성 파일들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673032" y="3919835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480711" y="2918147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3382829"/>
            <a:ext cx="653906" cy="6539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3387777"/>
            <a:ext cx="653906" cy="6539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3392337"/>
            <a:ext cx="653906" cy="6539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3905481"/>
            <a:ext cx="653906" cy="653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3910429"/>
            <a:ext cx="653906" cy="6539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3914989"/>
            <a:ext cx="653906" cy="6539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181600" y="2640385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7062" y="403540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로 압축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3457537"/>
            <a:ext cx="975012" cy="9750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37407" y="271981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201038" y="3905481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2451" y="509893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 제작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89077" y="3457537"/>
            <a:ext cx="1513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 </a:t>
            </a:r>
            <a:endParaRPr kumimoji="1"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제작 완료</a:t>
            </a:r>
          </a:p>
          <a:p>
            <a:pPr algn="ctr"/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18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DB515-8218-46E8-8DC0-DE0A7192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" y="0"/>
            <a:ext cx="12179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75" y="348695"/>
            <a:ext cx="8596668" cy="1320800"/>
          </a:xfrm>
        </p:spPr>
        <p:txBody>
          <a:bodyPr/>
          <a:lstStyle/>
          <a:p>
            <a:pPr algn="l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차례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1267574" y="1464164"/>
            <a:ext cx="6822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졸업 연구 개요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관련연구및사례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3.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시스템 시나리오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4.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시스템구성도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5.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개발환경및개발방법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6.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업무분담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7.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졸업연구수행일정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8.</a:t>
            </a:r>
            <a:r>
              <a:rPr kumimoji="1" lang="ko-KR" altLang="en-US" b="1" i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필요기술및참고문헌</a:t>
            </a: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i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도넛[D] 4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6" name="호 5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392CA1-3A6D-4EF1-BE2C-E3369275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7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5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샘플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437957" y="4865947"/>
            <a:ext cx="104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Java1.5.jj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파일 내에 적힌 코드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 ExceptionParameter()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는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Generic Exception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 있는지 검색한다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7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19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4795716"/>
            <a:ext cx="675957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608FE-4A29-4AA3-9E3F-281ABE2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6" y="1352931"/>
            <a:ext cx="7733058" cy="307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493FF-104B-4B32-AF84-6A99CABDD159}"/>
              </a:ext>
            </a:extLst>
          </p:cNvPr>
          <p:cNvSpPr txBox="1"/>
          <p:nvPr/>
        </p:nvSpPr>
        <p:spPr>
          <a:xfrm>
            <a:off x="3898552" y="735628"/>
            <a:ext cx="77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선정된 </a:t>
            </a:r>
            <a:r>
              <a:rPr kumimoji="1"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CERT </a:t>
            </a:r>
            <a:r>
              <a:rPr kumimoji="1"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항목 </a:t>
            </a:r>
            <a:r>
              <a:rPr kumimoji="1"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일반적인 </a:t>
            </a:r>
            <a:r>
              <a:rPr kumimoji="1"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Exception</a:t>
            </a:r>
            <a:r>
              <a:rPr kumimoji="1"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을 사용하지 않기</a:t>
            </a:r>
            <a:endParaRPr kumimoji="1" lang="en-US" altLang="ko-KR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5246C7-4584-408B-AE2E-3C42F4D8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4"/>
            <a:ext cx="12192000" cy="6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0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샘플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6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로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69933-1CAF-4D5E-9BBF-8D9DD986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2700"/>
            <a:ext cx="7610475" cy="370522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4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2.</a:t>
            </a:r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B60DF-33EF-45F4-B9B7-F31E7AA4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03" y="4417997"/>
            <a:ext cx="7434479" cy="58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3F66C4-87CA-429F-8DEA-32458E73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55"/>
            <a:ext cx="12192000" cy="68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샘플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34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21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2.</a:t>
            </a:r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159E8-568E-42E6-AE11-7DC15E14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3" y="2072205"/>
            <a:ext cx="10290150" cy="215295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ABED5-3DEF-417B-AD81-0461362E0E0D}"/>
              </a:ext>
            </a:extLst>
          </p:cNvPr>
          <p:cNvCxnSpPr/>
          <p:nvPr/>
        </p:nvCxnSpPr>
        <p:spPr>
          <a:xfrm>
            <a:off x="6747029" y="2831938"/>
            <a:ext cx="2539014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157FD5-6C69-47FA-83BB-4C92CF5006C9}"/>
              </a:ext>
            </a:extLst>
          </p:cNvPr>
          <p:cNvSpPr txBox="1"/>
          <p:nvPr/>
        </p:nvSpPr>
        <p:spPr>
          <a:xfrm>
            <a:off x="8288814" y="1572481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제작한 문법파일</a:t>
            </a:r>
            <a:endParaRPr kumimoji="1" lang="en-US" altLang="ko-KR" sz="2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CDF7C7-C6EE-4509-A72F-BA0AE1361C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6304" y="1788352"/>
            <a:ext cx="640464" cy="516414"/>
          </a:xfrm>
          <a:prstGeom prst="bentConnector2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041B4C-99D1-4DA1-9DA9-CCDB86AC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" y="3102541"/>
            <a:ext cx="10171498" cy="1086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9A278E-22AB-4A2B-B34B-B3BD301E0AA3}"/>
              </a:ext>
            </a:extLst>
          </p:cNvPr>
          <p:cNvSpPr txBox="1"/>
          <p:nvPr/>
        </p:nvSpPr>
        <p:spPr>
          <a:xfrm>
            <a:off x="9037468" y="4359442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검사대상 자바파일</a:t>
            </a:r>
            <a:endParaRPr kumimoji="1" lang="en-US" altLang="ko-KR" sz="2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743C3DF-0704-4A36-84B5-89DB2F9F9E80}"/>
              </a:ext>
            </a:extLst>
          </p:cNvPr>
          <p:cNvCxnSpPr>
            <a:cxnSpLocks/>
          </p:cNvCxnSpPr>
          <p:nvPr/>
        </p:nvCxnSpPr>
        <p:spPr>
          <a:xfrm rot="5400000">
            <a:off x="9514241" y="3800323"/>
            <a:ext cx="642630" cy="402425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B04776-E79B-4A6E-A981-AF728218E3ED}"/>
              </a:ext>
            </a:extLst>
          </p:cNvPr>
          <p:cNvCxnSpPr>
            <a:cxnSpLocks/>
          </p:cNvCxnSpPr>
          <p:nvPr/>
        </p:nvCxnSpPr>
        <p:spPr>
          <a:xfrm>
            <a:off x="8611340" y="3645955"/>
            <a:ext cx="2166151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BADB5E6-BAAC-4D6C-BD1C-BB89B7EC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3" y="0"/>
            <a:ext cx="121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2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업무 분담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99775"/>
              </p:ext>
            </p:extLst>
          </p:nvPr>
        </p:nvGraphicFramePr>
        <p:xfrm>
          <a:off x="2041358" y="1497929"/>
          <a:ext cx="81280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171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김창진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윤성철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김병철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자료수집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컴파일러</a:t>
                      </a:r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-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컴파일러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Secure</a:t>
                      </a:r>
                      <a:r>
                        <a:rPr lang="en-US" altLang="ko-KR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Coding</a:t>
                      </a:r>
                    </a:p>
                    <a:p>
                      <a:pPr algn="ctr" latinLnBrk="1"/>
                      <a:r>
                        <a:rPr lang="ko-KR" altLang="en-US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관련 프로그램 및 </a:t>
                      </a:r>
                      <a:r>
                        <a:rPr lang="en-US" altLang="ko-KR" sz="1600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Java</a:t>
                      </a:r>
                      <a:r>
                        <a:rPr lang="en-US" altLang="ko-KR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r>
                        <a:rPr lang="ko-KR" altLang="en-US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코드 예시 조사</a:t>
                      </a:r>
                      <a:endParaRPr lang="ko-KR" altLang="en-US" sz="1600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CERT</a:t>
                      </a: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r>
                        <a:rPr lang="en-US" altLang="ko-KR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Secure coding Rules</a:t>
                      </a: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endParaRPr lang="en-US" altLang="ko-KR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조사</a:t>
                      </a:r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프로젝트 총괄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개발환경 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통제 항목 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알고리즘 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JavaCC 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구성파일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구현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Parsing </a:t>
                      </a:r>
                      <a:r>
                        <a:rPr lang="ko-KR" altLang="en-US" sz="18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구현</a:t>
                      </a:r>
                      <a:endParaRPr lang="en-US" altLang="ko-KR" sz="1800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구현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Lexing 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작업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인터페이스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Parsing /Lexing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작업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이식</a:t>
                      </a:r>
                      <a:endParaRPr lang="en-US" altLang="ko-KR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테스트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플러그인에서의 컴파일 및 통합 테스트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DD42F3-426A-4C57-99E9-FF24AEBA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" y="0"/>
            <a:ext cx="12152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졸업연구 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65218"/>
              </p:ext>
            </p:extLst>
          </p:nvPr>
        </p:nvGraphicFramePr>
        <p:xfrm>
          <a:off x="674558" y="1684021"/>
          <a:ext cx="10222047" cy="423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42">
                  <a:extLst>
                    <a:ext uri="{9D8B030D-6E8A-4147-A177-3AD203B41FA5}">
                      <a16:colId xmlns:a16="http://schemas.microsoft.com/office/drawing/2014/main" val="528777816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0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58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36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595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12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1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  <a:endParaRPr lang="ko-KR" altLang="en-US" sz="1500" b="0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2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 </a:t>
                      </a: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3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4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5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6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7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8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9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10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11</a:t>
                      </a:r>
                      <a:r>
                        <a:rPr lang="ko-KR" altLang="en-US" sz="1200" b="0" i="1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요구사항 정의 및 분석</a:t>
                      </a: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solidFill>
                          <a:sysClr val="windowText" lastClr="000000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시스템 설계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시스템 구현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프로토타입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오류사항 수정 및 개선</a:t>
                      </a:r>
                    </a:p>
                  </a:txBody>
                  <a:tcPr marL="76405" marR="76405" marT="38202" marB="38202"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졸업작품 중간발표</a:t>
                      </a:r>
                    </a:p>
                  </a:txBody>
                  <a:tcPr marL="76405" marR="76405" marT="38202" marB="38202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산업기술대전</a:t>
                      </a:r>
                    </a:p>
                  </a:txBody>
                  <a:tcPr marL="76405" marR="76405" marT="38202" marB="38202"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최종보고서 작성</a:t>
                      </a:r>
                      <a:r>
                        <a:rPr lang="en-US" altLang="ko-KR" sz="1400" b="0" i="0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&amp;</a:t>
                      </a:r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패키징</a:t>
                      </a:r>
                    </a:p>
                  </a:txBody>
                  <a:tcPr marL="76405" marR="76405" marT="38202" marB="38202"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i="1" dirty="0">
                        <a:latin typeface="BM DoHyeon OTF" charset="-127"/>
                        <a:ea typeface="BM DoHyeon OTF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23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86CD2-7276-4DC2-8D2E-26AAA01A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" y="0"/>
            <a:ext cx="12165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참고문헌 기술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069065" y="1558977"/>
            <a:ext cx="7135134" cy="424731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1.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CERT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  <a:hlinkClick r:id="rId2"/>
              </a:rPr>
              <a:t>https://www.cert.org/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2. JavaCC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  <a:hlinkClick r:id="rId3"/>
              </a:rPr>
              <a:t>https://javacc.org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3.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컴파일러 구조와 원리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(‘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아오키 미네로우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’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작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,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한빛미디어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)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4. Fasoo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닷컴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  <a:hlinkClick r:id="rId4"/>
              </a:rPr>
              <a:t>http://www.fasoo.com/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5.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 플러그인 개발환경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: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  <a:hlinkClick r:id="rId4"/>
              </a:rPr>
              <a:t>http://marketplace.eclipse.org/content/eclipse-pde-plug-development-environment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6.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시큐어코딩 기반의 소스 코드 검사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Vim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  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(2016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한국산업기술대학교 산학 대전 졸업 논문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)</a:t>
            </a:r>
          </a:p>
        </p:txBody>
      </p:sp>
      <p:sp>
        <p:nvSpPr>
          <p:cNvPr id="4" name="도넛[D] 3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호 4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24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F1CCC-6A1F-4E36-8EF5-50252469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6" y="0"/>
            <a:ext cx="1212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669" y="2955933"/>
            <a:ext cx="7766936" cy="1646302"/>
          </a:xfrm>
        </p:spPr>
        <p:txBody>
          <a:bodyPr/>
          <a:lstStyle/>
          <a:p>
            <a:pPr algn="ctr"/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Q&amp;A</a:t>
            </a:r>
            <a:endParaRPr lang="ko-KR" altLang="en-US" sz="6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3" name="도넛[D] 2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4" name="호 3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5914E3-FE3A-419B-99AC-02BF29EA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2"/>
            <a:ext cx="12192000" cy="68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955366" y="2587501"/>
            <a:ext cx="7576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에서 작성된 자바 소스코드를 대상으로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 코딩 항목을 위반했는지 분석해주는 </a:t>
            </a:r>
            <a:r>
              <a:rPr kumimoji="1" lang="ko-KR" altLang="en-US" sz="20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</a:t>
            </a:r>
            <a:endParaRPr kumimoji="1" lang="en-US" altLang="ko-KR" sz="2000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CERT(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미국 통신보안 전문그룹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에서 선정한 심각도가 높고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비용이 낮게 선정된 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34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개의 시큐어 코딩 규칙을 바탕으로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룰체커에 사용할 시큐어 코딩 항목을 선정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99274" y="2189067"/>
            <a:ext cx="3056091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시큐어코딩</a:t>
            </a:r>
            <a:endParaRPr kumimoji="1"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kumimoji="1"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룰체커란</a:t>
            </a:r>
            <a:r>
              <a:rPr kumimoji="1"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?</a:t>
            </a:r>
            <a:endParaRPr kumimoji="1"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8663D-6DAB-4624-9DC6-6A90FE64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7"/>
            <a:ext cx="12192000" cy="68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6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1556576" y="4653755"/>
            <a:ext cx="4697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자바를 비롯한 다양한 언어를 지원하는 </a:t>
            </a:r>
            <a:endParaRPr lang="en-US" altLang="ko-KR" sz="20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프로그래밍 통합 개발 환경</a:t>
            </a:r>
          </a:p>
        </p:txBody>
      </p:sp>
      <p:sp>
        <p:nvSpPr>
          <p:cNvPr id="9" name="타원 8"/>
          <p:cNvSpPr/>
          <p:nvPr/>
        </p:nvSpPr>
        <p:spPr>
          <a:xfrm>
            <a:off x="2439973" y="1992110"/>
            <a:ext cx="2502599" cy="2502599"/>
          </a:xfrm>
          <a:prstGeom prst="ellipse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endParaRPr kumimoji="1"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232935" y="4637396"/>
            <a:ext cx="4466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개발 환경에 통합할 수 있는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새로운 기능을 추가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한  것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</a:br>
            <a:b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</a:b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81123" y="1997053"/>
            <a:ext cx="2497862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</a:p>
          <a:p>
            <a:pPr algn="ctr"/>
            <a:r>
              <a:rPr kumimoji="1"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  <a:endParaRPr kumimoji="1"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825" y="67562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3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E64CDD-12CB-41F5-A82F-0210475F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21"/>
            <a:ext cx="12192000" cy="68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7958" y="2640827"/>
            <a:ext cx="6663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플랫폼에 확장 기능이 통합되는 구조로 되어있다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룰체커는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작성한 자바코드를 분석할 것이기 때문에 자바코드를 작성환경인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플러그인으로 사용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47384" y="2117587"/>
            <a:ext cx="2523809" cy="2523809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endParaRPr kumimoji="1" lang="ko-KR" altLang="en-US" sz="3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60038" y="3156279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55668" y="3719834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04835" y="1927601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0105" y="4160282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 txBox="1">
            <a:spLocks/>
          </p:cNvSpPr>
          <p:nvPr/>
        </p:nvSpPr>
        <p:spPr>
          <a:xfrm>
            <a:off x="4354825" y="67562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Plugin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4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9B39E7-9025-4AEA-A378-90268E93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" y="0"/>
            <a:ext cx="12168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5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A1461E-7295-4ACF-A53A-94D3852D3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82637"/>
              </p:ext>
            </p:extLst>
          </p:nvPr>
        </p:nvGraphicFramePr>
        <p:xfrm>
          <a:off x="2032493" y="1558156"/>
          <a:ext cx="8127014" cy="408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507">
                  <a:extLst>
                    <a:ext uri="{9D8B030D-6E8A-4147-A177-3AD203B41FA5}">
                      <a16:colId xmlns:a16="http://schemas.microsoft.com/office/drawing/2014/main" val="244983345"/>
                    </a:ext>
                  </a:extLst>
                </a:gridCol>
                <a:gridCol w="4063507">
                  <a:extLst>
                    <a:ext uri="{9D8B030D-6E8A-4147-A177-3AD203B41FA5}">
                      <a16:colId xmlns:a16="http://schemas.microsoft.com/office/drawing/2014/main" val="3492153370"/>
                    </a:ext>
                  </a:extLst>
                </a:gridCol>
              </a:tblGrid>
              <a:tr h="478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선정된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CERT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규칙 항목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38281"/>
                  </a:ext>
                </a:extLst>
              </a:tr>
              <a:tr h="550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SQL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인젝션 방지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XML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인젝션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55163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필드 접근 가능성 제한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NullPointerException catch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금지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23719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코드 중요 정보를 하드 코딩하지 않기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강력한 무작위 숫자를 생성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29474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일반적인 </a:t>
                      </a:r>
                      <a:r>
                        <a:rPr kumimoji="1" lang="en-US" altLang="ko-KR" sz="14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Exception </a:t>
                      </a: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사용하지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내부 클래스의 인스턴스 직렬화 방지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3387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생산 코드는 디버깅 시작점 포함하지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wrap(), duplicate()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메서드를 사용하여 만든 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버퍼를 신뢰할 수 없는 코드에 노출 금지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79643"/>
                  </a:ext>
                </a:extLst>
              </a:tr>
              <a:tr h="3321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스트림에서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read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char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와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byte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를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-1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과 비교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사용자 지정 클래스 로더를 작성할 때는 상위 클래스의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getPrmissions()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메서드를 호출</a:t>
                      </a:r>
                      <a:endParaRPr kumimoji="1"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42472"/>
                  </a:ext>
                </a:extLst>
              </a:tr>
              <a:tr h="410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유효성 검사 하기 전 문자열 정규화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47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5D1EC2D-A9E1-438F-96FF-D3A1B527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연구 개발 배경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680273" y="4946208"/>
            <a:ext cx="883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최근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ICT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의존도가 증가하면서 보안 취약점에 대한 </a:t>
            </a:r>
            <a:r>
              <a:rPr kumimoji="1" lang="ko-KR" altLang="en-US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보안사고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가 급증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정부에서도 </a:t>
            </a:r>
            <a:r>
              <a:rPr kumimoji="1" lang="ko-KR" altLang="en-US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 코딩을 의무화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하는 범위를 넓히고 엄격해지는 단계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시큐어코딩에 대한 필요성이 증대됨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6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9" y="1702475"/>
            <a:ext cx="3103216" cy="276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3" y="1702475"/>
            <a:ext cx="3256637" cy="276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2" y="1702475"/>
            <a:ext cx="3123782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F2492-5C6A-470B-99BC-12391F97C8E4}"/>
              </a:ext>
            </a:extLst>
          </p:cNvPr>
          <p:cNvSpPr txBox="1"/>
          <p:nvPr/>
        </p:nvSpPr>
        <p:spPr>
          <a:xfrm>
            <a:off x="8357274" y="1319022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머니투데이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2017.11.22.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76C86-DF1C-4977-B3D0-96B7BED9EE25}"/>
              </a:ext>
            </a:extLst>
          </p:cNvPr>
          <p:cNvSpPr txBox="1"/>
          <p:nvPr/>
        </p:nvSpPr>
        <p:spPr>
          <a:xfrm>
            <a:off x="4822250" y="1327535"/>
            <a:ext cx="26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아이뉴스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24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2017.01.14.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374F-B1FD-445D-B79D-549BA04BB249}"/>
              </a:ext>
            </a:extLst>
          </p:cNvPr>
          <p:cNvSpPr txBox="1"/>
          <p:nvPr/>
        </p:nvSpPr>
        <p:spPr>
          <a:xfrm>
            <a:off x="1437300" y="1315271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전자신문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2017.11.12.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CDD4AA-0D74-46BA-A6A1-770403EA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07"/>
            <a:ext cx="12192000" cy="68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5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연구 개발 목표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002887" y="1972521"/>
            <a:ext cx="99819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시큐어 코딩 규칙을 바탕으로 룰체커에 사용할 시큐어 코딩 항목을 적용</a:t>
            </a:r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이클립스 플러그인으로서 작동</a:t>
            </a:r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플러그인 실행으로 입력된 코드에 대한 보안약점 검사</a:t>
            </a:r>
            <a:endParaRPr kumimoji="1"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7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21852" y="1827194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1.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21851" y="2857532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1850" y="3887870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3.</a:t>
            </a:r>
            <a:endParaRPr kumimoji="1"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0861A-3BCA-4444-91E1-6739D578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5"/>
            <a:ext cx="12192000" cy="68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졸업 연구 개요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064549" y="1737805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운용단계에서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보안약점을 발견해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수정하면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893318" y="5135196"/>
            <a:ext cx="46875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큰 비용발생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8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ECA830-8E5D-4BC9-BAC6-3971A579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27853"/>
      </p:ext>
    </p:extLst>
  </p:cSld>
  <p:clrMapOvr>
    <a:masterClrMapping/>
  </p:clrMapOvr>
</p:sld>
</file>

<file path=ppt/theme/theme1.xml><?xml version="1.0" encoding="utf-8"?>
<a:theme xmlns:a="http://schemas.openxmlformats.org/drawingml/2006/main" name="헤드라인">
  <a:themeElements>
    <a:clrScheme name="헤드라인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헤드라인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헤드라인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7137</TotalTime>
  <Words>945</Words>
  <Application>Microsoft Office PowerPoint</Application>
  <PresentationFormat>와이드스크린</PresentationFormat>
  <Paragraphs>327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BM DoHyeon OTF</vt:lpstr>
      <vt:lpstr>맑은 고딕</vt:lpstr>
      <vt:lpstr>배달의민족 도현</vt:lpstr>
      <vt:lpstr>Arial</vt:lpstr>
      <vt:lpstr>Century Schoolbook</vt:lpstr>
      <vt:lpstr>Corbel</vt:lpstr>
      <vt:lpstr>헤드라인</vt:lpstr>
      <vt:lpstr>시큐어코딩 룰체커 (rulechecker for secure coding)</vt:lpstr>
      <vt:lpstr>차례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졸업 연구 개요</vt:lpstr>
      <vt:lpstr>관련 연구 및 사례</vt:lpstr>
      <vt:lpstr>시스템 시나리오</vt:lpstr>
      <vt:lpstr>시스템 구성도</vt:lpstr>
      <vt:lpstr>개발 환경</vt:lpstr>
      <vt:lpstr>개발 방법 개요 </vt:lpstr>
      <vt:lpstr>개발 방법 개요</vt:lpstr>
      <vt:lpstr>개발 방법 순서</vt:lpstr>
      <vt:lpstr>개발 방법 순서</vt:lpstr>
      <vt:lpstr>PowerPoint 프레젠테이션</vt:lpstr>
      <vt:lpstr>개발 방법 샘플</vt:lpstr>
      <vt:lpstr>개발 방법 샘플</vt:lpstr>
      <vt:lpstr>개발 방법 샘플</vt:lpstr>
      <vt:lpstr>업무 분담</vt:lpstr>
      <vt:lpstr>졸업연구 수행 일정</vt:lpstr>
      <vt:lpstr>참고문헌 기술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시큐어코딩을 위한 소스코드 검사 vim 플러그인</dc:title>
  <dc:creator>kcj</dc:creator>
  <cp:lastModifiedBy>kcj</cp:lastModifiedBy>
  <cp:revision>284</cp:revision>
  <dcterms:created xsi:type="dcterms:W3CDTF">2017-11-02T07:00:49Z</dcterms:created>
  <dcterms:modified xsi:type="dcterms:W3CDTF">2018-01-02T03:41:12Z</dcterms:modified>
</cp:coreProperties>
</file>